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659" r:id="rId15"/>
    <p:sldId id="287" r:id="rId16"/>
    <p:sldId id="295" r:id="rId17"/>
    <p:sldId id="296" r:id="rId18"/>
    <p:sldId id="298" r:id="rId19"/>
    <p:sldId id="299" r:id="rId20"/>
    <p:sldId id="300" r:id="rId21"/>
    <p:sldId id="303" r:id="rId22"/>
    <p:sldId id="653" r:id="rId23"/>
    <p:sldId id="654" r:id="rId24"/>
    <p:sldId id="655" r:id="rId25"/>
    <p:sldId id="301" r:id="rId26"/>
    <p:sldId id="660" r:id="rId27"/>
    <p:sldId id="662" r:id="rId28"/>
    <p:sldId id="642" r:id="rId29"/>
    <p:sldId id="663" r:id="rId30"/>
    <p:sldId id="637" r:id="rId31"/>
    <p:sldId id="638" r:id="rId32"/>
    <p:sldId id="639" r:id="rId33"/>
    <p:sldId id="640" r:id="rId34"/>
    <p:sldId id="304" r:id="rId35"/>
    <p:sldId id="442" r:id="rId36"/>
    <p:sldId id="337" r:id="rId37"/>
    <p:sldId id="338" r:id="rId38"/>
    <p:sldId id="339" r:id="rId39"/>
    <p:sldId id="344" r:id="rId40"/>
    <p:sldId id="522" r:id="rId41"/>
    <p:sldId id="524" r:id="rId42"/>
    <p:sldId id="527" r:id="rId43"/>
    <p:sldId id="528" r:id="rId44"/>
    <p:sldId id="530" r:id="rId45"/>
    <p:sldId id="531" r:id="rId46"/>
    <p:sldId id="532" r:id="rId47"/>
    <p:sldId id="533" r:id="rId48"/>
    <p:sldId id="541" r:id="rId49"/>
    <p:sldId id="540" r:id="rId50"/>
    <p:sldId id="542" r:id="rId51"/>
    <p:sldId id="544" r:id="rId52"/>
    <p:sldId id="543" r:id="rId53"/>
    <p:sldId id="546" r:id="rId54"/>
    <p:sldId id="547" r:id="rId55"/>
    <p:sldId id="357" r:id="rId56"/>
    <p:sldId id="664" r:id="rId57"/>
    <p:sldId id="641" r:id="rId58"/>
    <p:sldId id="665" r:id="rId59"/>
    <p:sldId id="643" r:id="rId60"/>
    <p:sldId id="644" r:id="rId61"/>
    <p:sldId id="645" r:id="rId62"/>
    <p:sldId id="646" r:id="rId63"/>
    <p:sldId id="666" r:id="rId64"/>
    <p:sldId id="647" r:id="rId65"/>
    <p:sldId id="651" r:id="rId66"/>
    <p:sldId id="669" r:id="rId67"/>
    <p:sldId id="670" r:id="rId68"/>
    <p:sldId id="652" r:id="rId69"/>
    <p:sldId id="671" r:id="rId70"/>
    <p:sldId id="672" r:id="rId71"/>
    <p:sldId id="673" r:id="rId72"/>
    <p:sldId id="650" r:id="rId73"/>
    <p:sldId id="674" r:id="rId74"/>
    <p:sldId id="675" r:id="rId75"/>
    <p:sldId id="676" r:id="rId76"/>
    <p:sldId id="677" r:id="rId77"/>
    <p:sldId id="678" r:id="rId78"/>
    <p:sldId id="30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8"/>
    <p:restoredTop sz="92472"/>
  </p:normalViewPr>
  <p:slideViewPr>
    <p:cSldViewPr snapToGrid="0" snapToObjects="1">
      <p:cViewPr varScale="1">
        <p:scale>
          <a:sx n="145" d="100"/>
          <a:sy n="145" d="100"/>
        </p:scale>
        <p:origin x="164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89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0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9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6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chart" Target="../charts/chart8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9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image" Target="../media/image2.png"/><Relationship Id="rId7" Type="http://schemas.openxmlformats.org/officeDocument/2006/relationships/chart" Target="../charts/char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gakZw6K1QQ?feature=oembed" TargetMode="External"/><Relationship Id="rId4" Type="http://schemas.openxmlformats.org/officeDocument/2006/relationships/image" Target="../media/image4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zXCzI57Yfc?feature=oembed" TargetMode="External"/><Relationship Id="rId4" Type="http://schemas.openxmlformats.org/officeDocument/2006/relationships/image" Target="../media/image4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pPr lvl="2"/>
            <a:r>
              <a:rPr lang="en-US" dirty="0"/>
              <a:t>RDA (</a:t>
            </a:r>
            <a:r>
              <a:rPr lang="en-US" dirty="0" err="1"/>
              <a:t>Capblancq</a:t>
            </a:r>
            <a:r>
              <a:rPr lang="en-US" dirty="0"/>
              <a:t> et al. 2021)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–Krakauer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Günther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BA54A-5C7F-4646-BCAE-22D8AA8D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/>
          </a:bodyPr>
          <a:lstStyle/>
          <a:p>
            <a:r>
              <a:rPr lang="en-US" dirty="0"/>
              <a:t>Lotterhos and </a:t>
            </a:r>
            <a:r>
              <a:rPr lang="en-US" dirty="0" err="1"/>
              <a:t>Witlock</a:t>
            </a:r>
            <a:r>
              <a:rPr lang="en-US" dirty="0"/>
              <a:t> 2015</a:t>
            </a:r>
          </a:p>
          <a:p>
            <a:endParaRPr lang="en-US" dirty="0"/>
          </a:p>
          <a:p>
            <a:r>
              <a:rPr lang="en-US" dirty="0"/>
              <a:t>Lotterhos 2019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Booker et al.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Capblancq</a:t>
            </a:r>
            <a:r>
              <a:rPr lang="en-US" dirty="0"/>
              <a:t> 2021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358081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10995202" y="717783"/>
            <a:ext cx="1084735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90"/>
          <a:stretch/>
        </p:blipFill>
        <p:spPr>
          <a:xfrm>
            <a:off x="10995202" y="717783"/>
            <a:ext cx="1084735" cy="4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1582746" cy="5867680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Live Coding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r>
              <a:rPr lang="en-US" sz="28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Exercises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/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0153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FC7D4-AA25-5D49-9A3E-BEE026256431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6027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" y="1325563"/>
            <a:ext cx="5096190" cy="471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97" y="837711"/>
            <a:ext cx="2742195" cy="5864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310CC-F118-DB4B-B152-C794B2D4A9F8}"/>
              </a:ext>
            </a:extLst>
          </p:cNvPr>
          <p:cNvSpPr txBox="1"/>
          <p:nvPr/>
        </p:nvSpPr>
        <p:spPr>
          <a:xfrm>
            <a:off x="822991" y="641872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6308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0077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3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Stepping-stone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923271B6-07A2-4A45-A4C4-355A84744A68}"/>
              </a:ext>
            </a:extLst>
          </p:cNvPr>
          <p:cNvSpPr txBox="1">
            <a:spLocks/>
          </p:cNvSpPr>
          <p:nvPr/>
        </p:nvSpPr>
        <p:spPr>
          <a:xfrm>
            <a:off x="10837333" y="6528759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0628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1.0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882F6CC-A119-FF46-8105-AA702A430D9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46278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Low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0.36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570742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6171422" y="47275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723142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/>
          </p:cNvSpPr>
          <p:nvPr/>
        </p:nvSpPr>
        <p:spPr>
          <a:xfrm>
            <a:off x="6323822" y="48799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068181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5068181" y="4905443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3D6B5606-EC6C-924C-B99D-EB38182A17E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037664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High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893470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045870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646402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4355490" y="4865102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4821754" y="2999925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198270" y="3147842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4741072" y="278477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/>
          </p:cNvSpPr>
          <p:nvPr/>
        </p:nvSpPr>
        <p:spPr>
          <a:xfrm>
            <a:off x="4997051" y="332456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5136004" y="25087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/>
          </p:cNvSpPr>
          <p:nvPr/>
        </p:nvSpPr>
        <p:spPr>
          <a:xfrm>
            <a:off x="4638465" y="318113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/>
          </p:cNvSpPr>
          <p:nvPr/>
        </p:nvSpPr>
        <p:spPr>
          <a:xfrm>
            <a:off x="4602607" y="2472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/>
          </p:cNvSpPr>
          <p:nvPr/>
        </p:nvSpPr>
        <p:spPr>
          <a:xfrm>
            <a:off x="4571230" y="291219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215759" y="4313248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368159" y="4505989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6144043" y="468528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520559" y="483320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063361" y="44701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6319340" y="5009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6458293" y="419413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5960754" y="486648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5924896" y="41582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5893519" y="459754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89903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5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7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due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/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/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96B88-5CB2-C446-9A2A-F0934A06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96"/>
            <a:ext cx="10515600" cy="2852737"/>
          </a:xfrm>
        </p:spPr>
        <p:txBody>
          <a:bodyPr/>
          <a:lstStyle/>
          <a:p>
            <a:r>
              <a:rPr lang="en-US" dirty="0"/>
              <a:t>From old school to new school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5E52C-BE1E-C241-925A-255890A1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429000"/>
            <a:ext cx="336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5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/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Online Media 1" descr="StatQuest: Principal Component Analysis (PCA), Step-by-Step">
            <a:hlinkClick r:id="" action="ppaction://media"/>
            <a:extLst>
              <a:ext uri="{FF2B5EF4-FFF2-40B4-BE49-F238E27FC236}">
                <a16:creationId xmlns:a16="http://schemas.microsoft.com/office/drawing/2014/main" id="{BC72E7AE-8327-0D48-9BAC-C096C5A3FD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831" y="882650"/>
            <a:ext cx="10375900" cy="58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570841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  <p:pic>
        <p:nvPicPr>
          <p:cNvPr id="2" name="Online Media 1" descr="StatQuest: Linear Discriminant Analysis (LDA) clearly explained.">
            <a:hlinkClick r:id="" action="ppaction://media"/>
            <a:extLst>
              <a:ext uri="{FF2B5EF4-FFF2-40B4-BE49-F238E27FC236}">
                <a16:creationId xmlns:a16="http://schemas.microsoft.com/office/drawing/2014/main" id="{FA379C8B-BF01-6642-88A9-259C888C48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41838" y="2312377"/>
            <a:ext cx="4775983" cy="26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04ED3-5F0C-6941-A994-FA668CED0592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F7651-0DDD-B847-ABC8-765214F799DA}"/>
              </a:ext>
            </a:extLst>
          </p:cNvPr>
          <p:cNvSpPr txBox="1"/>
          <p:nvPr/>
        </p:nvSpPr>
        <p:spPr>
          <a:xfrm>
            <a:off x="310661" y="6460842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16EF9-65DE-7C4D-AA2C-9A0E37F2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5270"/>
            <a:ext cx="10466122" cy="3295666"/>
          </a:xfrm>
        </p:spPr>
        <p:txBody>
          <a:bodyPr>
            <a:normAutofit/>
          </a:bodyPr>
          <a:lstStyle/>
          <a:p>
            <a:r>
              <a:rPr lang="en-US" dirty="0"/>
              <a:t>RDA is a highly flexible framework, which allows us to address four major questions in landscape genomics:</a:t>
            </a:r>
          </a:p>
          <a:p>
            <a:pPr lvl="1"/>
            <a:r>
              <a:rPr lang="en-US" dirty="0"/>
              <a:t>What environmental/spatial processes drive patterns of genetic variation?</a:t>
            </a:r>
          </a:p>
          <a:p>
            <a:pPr lvl="1"/>
            <a:r>
              <a:rPr lang="en-US" dirty="0"/>
              <a:t>What is the genetic basis of local adaptation to the environment?</a:t>
            </a:r>
          </a:p>
          <a:p>
            <a:pPr lvl="1"/>
            <a:r>
              <a:rPr lang="en-US" dirty="0"/>
              <a:t>How is adaptive genetic variation distributed across landscapes?</a:t>
            </a:r>
          </a:p>
          <a:p>
            <a:pPr lvl="1"/>
            <a:r>
              <a:rPr lang="en-US" dirty="0"/>
              <a:t>What are the impacts of climate and/or landscape change on the distribution of adaptive genetic variation?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7950228" y="6497460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 dirty="0">
                <a:solidFill>
                  <a:schemeClr val="bg1"/>
                </a:solidFill>
              </a:rPr>
              <a:t> and Forester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88F7F-9C84-A642-B214-8CC0A84A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896" y="3568256"/>
            <a:ext cx="5118397" cy="31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6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 dirty="0">
                <a:solidFill>
                  <a:schemeClr val="bg1"/>
                </a:solidFill>
              </a:rPr>
              <a:t> and Forester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88F7F-9C84-A642-B214-8CC0A84A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904198"/>
            <a:ext cx="8803054" cy="53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33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chemeClr val="bg1"/>
                </a:solidFill>
              </a:rPr>
              <a:t>Forester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95836-1201-0C4A-8F36-5BE73C98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42" y="1167956"/>
            <a:ext cx="10401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47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34486-D13D-994C-85F9-941E1698DDEB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Combs et al. 2018</a:t>
            </a:r>
          </a:p>
        </p:txBody>
      </p:sp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FA295-B836-F44A-B668-74E2A39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0" y="986895"/>
            <a:ext cx="3794149" cy="5532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0AB24-BCA6-9840-80DF-D6DC7F58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5" y="1106628"/>
            <a:ext cx="6308857" cy="5292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1C0E1-BEAC-C740-9529-D6F47937E3B9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076225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9C437-A3E3-044B-B98D-5B0034BC6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5" t="3195" r="1964"/>
          <a:stretch/>
        </p:blipFill>
        <p:spPr>
          <a:xfrm>
            <a:off x="0" y="1760897"/>
            <a:ext cx="5713670" cy="3022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CA70B-076A-924F-940E-D10AFDF05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09" y="953105"/>
            <a:ext cx="4364478" cy="5532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BCA6F6-526A-AE46-BC73-97CCEB2138D6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154792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2E7C9-ABAF-0244-9DB1-89F25A1D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3" y="1121681"/>
            <a:ext cx="3749921" cy="4733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DD7C2-831A-F547-87C2-EE0A418D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704" y="1182409"/>
            <a:ext cx="7094124" cy="4493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62F3D-02F0-6C48-9F28-64C198EB80F8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2865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/>
              <a:t>In the directory, `/home/BIO594/Exercises/Week07_and_Week_08/simulated` you will find </a:t>
            </a:r>
            <a:r>
              <a:rPr lang="en-US" dirty="0" err="1"/>
              <a:t>fastq</a:t>
            </a:r>
            <a:r>
              <a:rPr lang="en-US" dirty="0"/>
              <a:t> files, library information, environmental info, and a </a:t>
            </a:r>
            <a:r>
              <a:rPr lang="en-US" dirty="0" err="1"/>
              <a:t>popmap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simulated data</a:t>
            </a:r>
          </a:p>
          <a:p>
            <a:pPr lvl="1"/>
            <a:r>
              <a:rPr lang="en-US" dirty="0"/>
              <a:t>Call SNPs</a:t>
            </a:r>
          </a:p>
          <a:p>
            <a:pPr lvl="1"/>
            <a:r>
              <a:rPr lang="en-US" dirty="0"/>
              <a:t>Filter the SNPs</a:t>
            </a:r>
          </a:p>
          <a:p>
            <a:pPr lvl="1"/>
            <a:r>
              <a:rPr lang="en-US" dirty="0"/>
              <a:t>Perform and document all analyses that were demoed during class</a:t>
            </a:r>
          </a:p>
          <a:p>
            <a:pPr lvl="2"/>
            <a:r>
              <a:rPr lang="en-US" dirty="0">
                <a:effectLst/>
              </a:rPr>
              <a:t>Push to /BIO_594_2022/Exercises</a:t>
            </a:r>
            <a:r>
              <a:rPr lang="en-US">
                <a:effectLst/>
              </a:rPr>
              <a:t>/Week07 </a:t>
            </a:r>
            <a:r>
              <a:rPr lang="en-US" dirty="0">
                <a:effectLst/>
              </a:rPr>
              <a:t>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848</TotalTime>
  <Words>2155</Words>
  <Application>Microsoft Macintosh PowerPoint</Application>
  <PresentationFormat>Widescreen</PresentationFormat>
  <Paragraphs>720</Paragraphs>
  <Slides>78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Discussion</vt:lpstr>
      <vt:lpstr>Which one to use????</vt:lpstr>
      <vt:lpstr>Bonnethead Sharks (Sphyrna tiburo) </vt:lpstr>
      <vt:lpstr>Bonnethead Population Genomics</vt:lpstr>
      <vt:lpstr>Bonnethead DAPC</vt:lpstr>
      <vt:lpstr>Drivers of outlier allele frequencies</vt:lpstr>
      <vt:lpstr>Drivers of outlier allele frequencies</vt:lpstr>
      <vt:lpstr>DAPC for detecting selection</vt:lpstr>
      <vt:lpstr>DAPC for detecting selection</vt:lpstr>
      <vt:lpstr>dbMEM paired with RDA</vt:lpstr>
      <vt:lpstr>dbMEM paired with RDA</vt:lpstr>
      <vt:lpstr>Live Coding</vt:lpstr>
      <vt:lpstr>Population Structure</vt:lpstr>
      <vt:lpstr>Traditional population genetics</vt:lpstr>
      <vt:lpstr>Traditional population genetics</vt:lpstr>
      <vt:lpstr>Traditional population genetics</vt:lpstr>
      <vt:lpstr>Understanding FST</vt:lpstr>
      <vt:lpstr>Understanding FST</vt:lpstr>
      <vt:lpstr>Understanding FST</vt:lpstr>
      <vt:lpstr>Understanding FST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From old school to new school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DAPC for detecting selection</vt:lpstr>
      <vt:lpstr>DAPC for detecting selection</vt:lpstr>
      <vt:lpstr>DAPC for detecting selection</vt:lpstr>
      <vt:lpstr>RDA for population Genomics</vt:lpstr>
      <vt:lpstr>RDA for population Genomics</vt:lpstr>
      <vt:lpstr>RDA for population Genomics</vt:lpstr>
      <vt:lpstr>Population connectivity</vt:lpstr>
      <vt:lpstr>Population connectivity</vt:lpstr>
      <vt:lpstr>Population connectivity</vt:lpstr>
      <vt:lpstr>Population connectivity</vt:lpstr>
      <vt:lpstr>Inferring historical demography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104</cp:revision>
  <dcterms:created xsi:type="dcterms:W3CDTF">2016-02-28T10:56:32Z</dcterms:created>
  <dcterms:modified xsi:type="dcterms:W3CDTF">2023-04-12T14:55:03Z</dcterms:modified>
</cp:coreProperties>
</file>